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3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1" r:id="rId17"/>
    <p:sldId id="274" r:id="rId18"/>
    <p:sldId id="276" r:id="rId19"/>
    <p:sldId id="275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10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-68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1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4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8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7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6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3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1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7" y="487877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0" name="object 4"/>
          <p:cNvSpPr/>
          <p:nvPr/>
        </p:nvSpPr>
        <p:spPr>
          <a:xfrm>
            <a:off x="1873770" y="6075100"/>
            <a:ext cx="7600014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r>
              <a:rPr lang="en-US" b="1" i="1" dirty="0" smtClean="0"/>
              <a:t>References:     Obstetrics by ten Teacher 20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 edition;,</a:t>
            </a:r>
          </a:p>
          <a:p>
            <a:r>
              <a:rPr lang="en-US" b="1" i="1" dirty="0" smtClean="0"/>
              <a:t>Self </a:t>
            </a:r>
            <a:r>
              <a:rPr lang="en-US" b="1" i="1" dirty="0"/>
              <a:t>Assessment &amp; </a:t>
            </a:r>
            <a:r>
              <a:rPr lang="en-US" b="1" i="1" dirty="0" smtClean="0"/>
              <a:t>Review  o</a:t>
            </a:r>
            <a:r>
              <a:rPr lang="en-US" b="1" dirty="0" smtClean="0"/>
              <a:t>bstetrics </a:t>
            </a:r>
            <a:r>
              <a:rPr lang="en-US" b="1" dirty="0" err="1" smtClean="0"/>
              <a:t>edd</a:t>
            </a:r>
            <a:r>
              <a:rPr lang="en-US" b="1" dirty="0" smtClean="0"/>
              <a:t> by </a:t>
            </a:r>
            <a:r>
              <a:rPr lang="en-US" b="1" dirty="0"/>
              <a:t>SAKSHI ARORA </a:t>
            </a:r>
            <a:r>
              <a:rPr lang="en-US" b="1" dirty="0" smtClean="0"/>
              <a:t>HANS and Internet 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49733" y="1629239"/>
            <a:ext cx="7601094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REPRODUCTIVE BLOCK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Lecture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Duration : </a:t>
            </a:r>
            <a:r>
              <a:rPr lang="en-US" sz="2000" b="1" kern="0" dirty="0" smtClean="0">
                <a:solidFill>
                  <a:srgbClr val="000000"/>
                </a:solidFill>
              </a:rPr>
              <a:t>20 min</a:t>
            </a:r>
            <a:endParaRPr lang="en-US" sz="2000" b="1" kern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 smtClean="0">
                <a:solidFill>
                  <a:srgbClr val="00B0F0"/>
                </a:solidFill>
              </a:rPr>
              <a:t>Intrauterine growth restriction or fetal growth restriction)   </a:t>
            </a:r>
            <a:endParaRPr lang="en-US" sz="4400" dirty="0">
              <a:solidFill>
                <a:srgbClr val="00B0F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by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Dr. ABD ALKAREEM  HUSSEIN  SUBBER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0741" y="4136108"/>
            <a:ext cx="80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cs typeface="+mj-cs"/>
              </a:rPr>
              <a:t>Block </a:t>
            </a:r>
            <a:r>
              <a:rPr lang="en-US" sz="2400" b="1" dirty="0" smtClean="0">
                <a:solidFill>
                  <a:srgbClr val="000000"/>
                </a:solidFill>
                <a:cs typeface="+mj-cs"/>
              </a:rPr>
              <a:t>staff</a:t>
            </a:r>
            <a:r>
              <a:rPr lang="en-US" sz="2400" b="1" dirty="0">
                <a:solidFill>
                  <a:srgbClr val="000000"/>
                </a:solidFill>
                <a:cs typeface="+mj-cs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Dr.Marwa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Sadik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cs typeface="+mj-cs"/>
              </a:rPr>
              <a:t>module </a:t>
            </a:r>
            <a:r>
              <a:rPr lang="en-US" sz="2400" dirty="0">
                <a:solidFill>
                  <a:srgbClr val="FF0000"/>
                </a:solidFill>
                <a:cs typeface="+mj-cs"/>
              </a:rPr>
              <a:t>leader)          </a:t>
            </a:r>
            <a:endParaRPr lang="en-US" sz="2400" dirty="0">
              <a:solidFill>
                <a:srgbClr val="000000"/>
              </a:solidFill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Dr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</a:rPr>
              <a:t>Abdal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kareem</a:t>
            </a:r>
            <a:r>
              <a:rPr lang="en-US" sz="2400" dirty="0">
                <a:solidFill>
                  <a:srgbClr val="000000"/>
                </a:solidFill>
              </a:rPr>
              <a:t> Hussain </a:t>
            </a:r>
            <a:r>
              <a:rPr lang="en-US" sz="2400" dirty="0" err="1">
                <a:solidFill>
                  <a:srgbClr val="000000"/>
                </a:solidFill>
              </a:rPr>
              <a:t>Subber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Dr.Alaa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Hufdhi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49172" y="779636"/>
            <a:ext cx="64076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Academic year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2022-2023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5</a:t>
            </a:r>
            <a:r>
              <a:rPr lang="en-US" sz="2800" b="1" kern="0" baseline="30000" dirty="0">
                <a:solidFill>
                  <a:srgbClr val="000000"/>
                </a:solidFill>
              </a:rPr>
              <a:t>th</a:t>
            </a:r>
            <a:r>
              <a:rPr lang="en-US" sz="2800" b="1" kern="0" dirty="0">
                <a:solidFill>
                  <a:srgbClr val="000000"/>
                </a:solidFill>
              </a:rPr>
              <a:t> year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27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12" y="5704286"/>
            <a:ext cx="1303565" cy="115371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33019" y="704218"/>
            <a:ext cx="2618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CAUSES OF IUGR</a:t>
            </a:r>
            <a:endParaRPr lang="ar-IQ" sz="2800" dirty="0">
              <a:solidFill>
                <a:srgbClr val="00B0F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31511" y="1098025"/>
            <a:ext cx="1897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1- Maternal</a:t>
            </a:r>
            <a:endParaRPr lang="ar-IQ" sz="2800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224641" y="1098025"/>
            <a:ext cx="9797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Constitutional</a:t>
            </a:r>
            <a:r>
              <a:rPr lang="en-US" sz="2400" dirty="0"/>
              <a:t>: Small </a:t>
            </a:r>
            <a:r>
              <a:rPr lang="en-US" sz="2400" dirty="0" smtClean="0"/>
              <a:t>mothers, </a:t>
            </a:r>
            <a:r>
              <a:rPr lang="en-US" sz="2400" dirty="0" err="1" smtClean="0"/>
              <a:t>BMIof</a:t>
            </a:r>
            <a:r>
              <a:rPr lang="en-US" sz="2400" dirty="0" smtClean="0"/>
              <a:t> </a:t>
            </a:r>
            <a:r>
              <a:rPr lang="en-US" sz="2400" dirty="0"/>
              <a:t>&lt;20 are at higher risk </a:t>
            </a:r>
            <a:r>
              <a:rPr lang="en-US" sz="2400" dirty="0" smtClean="0"/>
              <a:t>IUGR</a:t>
            </a:r>
            <a:endParaRPr lang="en-US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Poor </a:t>
            </a:r>
            <a:r>
              <a:rPr lang="en-US" sz="2400" dirty="0"/>
              <a:t>maternal nutrition during pregnancy, malabsorption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Maternal </a:t>
            </a:r>
            <a:r>
              <a:rPr lang="en-US" sz="2400" dirty="0"/>
              <a:t>diseases like Chronic hypertension/PIH; thyroid disorders; Thrombophilia; </a:t>
            </a:r>
            <a:r>
              <a:rPr lang="en-US" sz="2400" dirty="0" smtClean="0"/>
              <a:t>APL syndrome </a:t>
            </a:r>
            <a:r>
              <a:rPr lang="en-US" sz="2400" dirty="0" err="1" smtClean="0"/>
              <a:t>Hemoglobinopathy</a:t>
            </a:r>
            <a:r>
              <a:rPr lang="en-US" sz="2400" dirty="0"/>
              <a:t>; Heart disease Class III and IV; Chronic renal disease   Diabetes with vascular lesion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Toxins</a:t>
            </a:r>
            <a:r>
              <a:rPr lang="en-US" sz="2400" dirty="0"/>
              <a:t>: Alcohol, Smoking; Heroin, </a:t>
            </a:r>
            <a:r>
              <a:rPr lang="en-US" sz="2400" dirty="0" err="1"/>
              <a:t>Cocain</a:t>
            </a:r>
            <a:endParaRPr lang="en-US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Drugs </a:t>
            </a:r>
            <a:r>
              <a:rPr lang="en-US" sz="2400" dirty="0"/>
              <a:t>; Chemotherapeutic agents; Warfarin and </a:t>
            </a:r>
            <a:r>
              <a:rPr lang="en-US" sz="2400" dirty="0" smtClean="0"/>
              <a:t>Phenytoin</a:t>
            </a:r>
            <a:endParaRPr lang="en-US" sz="2400" dirty="0"/>
          </a:p>
        </p:txBody>
      </p:sp>
      <p:sp>
        <p:nvSpPr>
          <p:cNvPr id="12" name="مستطيل 11"/>
          <p:cNvSpPr/>
          <p:nvPr/>
        </p:nvSpPr>
        <p:spPr>
          <a:xfrm>
            <a:off x="159240" y="3720428"/>
            <a:ext cx="1183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2-Fetal</a:t>
            </a:r>
            <a:endParaRPr lang="ar-IQ" sz="2800" dirty="0">
              <a:solidFill>
                <a:srgbClr val="00B05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055096" y="3580627"/>
            <a:ext cx="97397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</a:rPr>
              <a:t>Structural </a:t>
            </a:r>
            <a:r>
              <a:rPr lang="en-US" sz="2400" dirty="0">
                <a:solidFill>
                  <a:srgbClr val="00B050"/>
                </a:solidFill>
              </a:rPr>
              <a:t>anomalies : Cardiovascular ;  Renal ; </a:t>
            </a:r>
            <a:r>
              <a:rPr lang="en-US" sz="2400" dirty="0" err="1">
                <a:solidFill>
                  <a:srgbClr val="00B050"/>
                </a:solidFill>
              </a:rPr>
              <a:t>Osteogenesis</a:t>
            </a:r>
            <a:r>
              <a:rPr lang="en-US" sz="2400" dirty="0">
                <a:solidFill>
                  <a:srgbClr val="00B050"/>
                </a:solidFill>
              </a:rPr>
              <a:t> imperfect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</a:rPr>
              <a:t>Chromosomal </a:t>
            </a:r>
            <a:r>
              <a:rPr lang="en-US" sz="2400" dirty="0">
                <a:solidFill>
                  <a:srgbClr val="00B050"/>
                </a:solidFill>
              </a:rPr>
              <a:t>abnormalities : Trisomy 13 (</a:t>
            </a:r>
            <a:r>
              <a:rPr lang="en-US" sz="2400" dirty="0" err="1">
                <a:solidFill>
                  <a:srgbClr val="00B050"/>
                </a:solidFill>
              </a:rPr>
              <a:t>Patau</a:t>
            </a:r>
            <a:r>
              <a:rPr lang="en-US" sz="2400" dirty="0">
                <a:solidFill>
                  <a:srgbClr val="00B050"/>
                </a:solidFill>
              </a:rPr>
              <a:t> syndrome), 18 (Edwards syndrome) , 21(Down syndrome )  ; Turner syndrome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</a:rPr>
              <a:t>Infections </a:t>
            </a:r>
            <a:r>
              <a:rPr lang="en-US" sz="2400" dirty="0">
                <a:solidFill>
                  <a:srgbClr val="00B050"/>
                </a:solidFill>
              </a:rPr>
              <a:t>(fetal infection) :  Toxoplasmosis; syphilis Rubella, CMV, Herpes ; Herpes simplex virus, Varicella virus, and HIV; Malaria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</a:rPr>
              <a:t>Multiple </a:t>
            </a:r>
            <a:r>
              <a:rPr lang="en-US" sz="2400" dirty="0">
                <a:solidFill>
                  <a:srgbClr val="00B050"/>
                </a:solidFill>
              </a:rPr>
              <a:t>pregnancy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-8394" y="5704285"/>
            <a:ext cx="1965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3 -Placental </a:t>
            </a:r>
            <a:endParaRPr lang="ar-IQ" sz="2800" dirty="0">
              <a:solidFill>
                <a:srgbClr val="0070C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123642" y="5704285"/>
            <a:ext cx="8910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poor uterine blood flow to the placental site for long </a:t>
            </a:r>
            <a:r>
              <a:rPr lang="en-US" sz="2400" dirty="0" smtClean="0">
                <a:solidFill>
                  <a:srgbClr val="0070C0"/>
                </a:solidFill>
              </a:rPr>
              <a:t>time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( </a:t>
            </a:r>
            <a:r>
              <a:rPr lang="en-US" sz="2400" dirty="0">
                <a:solidFill>
                  <a:srgbClr val="0070C0"/>
                </a:solidFill>
              </a:rPr>
              <a:t>placental insufficiency </a:t>
            </a:r>
            <a:r>
              <a:rPr lang="en-US" sz="2400" dirty="0" smtClean="0">
                <a:solidFill>
                  <a:srgbClr val="0070C0"/>
                </a:solidFill>
              </a:rPr>
              <a:t>), Placenta </a:t>
            </a:r>
            <a:r>
              <a:rPr lang="en-US" sz="2400" dirty="0" err="1" smtClean="0">
                <a:solidFill>
                  <a:srgbClr val="0070C0"/>
                </a:solidFill>
              </a:rPr>
              <a:t>praevia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; Abruption; ; Infarction; Placental </a:t>
            </a:r>
            <a:r>
              <a:rPr lang="en-US" sz="2400" dirty="0" smtClean="0">
                <a:solidFill>
                  <a:srgbClr val="0070C0"/>
                </a:solidFill>
              </a:rPr>
              <a:t>   </a:t>
            </a:r>
            <a:r>
              <a:rPr lang="en-US" sz="2400" dirty="0" err="1" smtClean="0">
                <a:solidFill>
                  <a:srgbClr val="0070C0"/>
                </a:solidFill>
              </a:rPr>
              <a:t>hemangiomas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; single umbilical artery; </a:t>
            </a:r>
            <a:r>
              <a:rPr lang="en-US" sz="2400" dirty="0" smtClean="0">
                <a:solidFill>
                  <a:srgbClr val="0070C0"/>
                </a:solidFill>
              </a:rPr>
              <a:t>Chronic </a:t>
            </a:r>
            <a:r>
              <a:rPr lang="en-US" sz="2400" dirty="0" err="1">
                <a:solidFill>
                  <a:srgbClr val="0070C0"/>
                </a:solidFill>
              </a:rPr>
              <a:t>villitis</a:t>
            </a:r>
            <a:r>
              <a:rPr lang="en-US" sz="2400" dirty="0">
                <a:solidFill>
                  <a:srgbClr val="0070C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54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132710" y="1091069"/>
            <a:ext cx="3837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CLINICAL PRESENTATION </a:t>
            </a:r>
            <a:endParaRPr lang="ar-IQ" sz="2800" dirty="0">
              <a:solidFill>
                <a:srgbClr val="00206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031859" y="1602450"/>
            <a:ext cx="8796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• Often </a:t>
            </a:r>
            <a:r>
              <a:rPr lang="en-US" sz="2400" dirty="0" smtClean="0">
                <a:solidFill>
                  <a:srgbClr val="00B050"/>
                </a:solidFill>
              </a:rPr>
              <a:t>asymptomatic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Decrease fetal movement and poor  abdominal enlargement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•May </a:t>
            </a:r>
            <a:r>
              <a:rPr lang="en-US" sz="2400" dirty="0">
                <a:solidFill>
                  <a:srgbClr val="00B050"/>
                </a:solidFill>
              </a:rPr>
              <a:t>present with symptoms of the underlying etiology, such as hypertension or diabetes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9" y="2625797"/>
            <a:ext cx="2054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976524" y="3126346"/>
            <a:ext cx="131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1- Dating</a:t>
            </a:r>
            <a:endParaRPr lang="ar-IQ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440716" y="3072459"/>
            <a:ext cx="9692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Accurate </a:t>
            </a:r>
            <a:r>
              <a:rPr lang="en-US" sz="2400" dirty="0"/>
              <a:t>knowledge of gestational age is </a:t>
            </a:r>
            <a:r>
              <a:rPr lang="en-US" sz="2400" dirty="0" smtClean="0"/>
              <a:t>vital </a:t>
            </a:r>
            <a:r>
              <a:rPr lang="en-US" sz="2400" dirty="0"/>
              <a:t>to avoid incorrect </a:t>
            </a:r>
            <a:r>
              <a:rPr lang="en-US" sz="2400" dirty="0" smtClean="0"/>
              <a:t>diagnosis</a:t>
            </a:r>
            <a:r>
              <a:rPr lang="en-US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Dating </a:t>
            </a:r>
            <a:r>
              <a:rPr lang="en-US" sz="2400" dirty="0"/>
              <a:t>by </a:t>
            </a:r>
            <a:r>
              <a:rPr lang="en-US" sz="2400" dirty="0" smtClean="0"/>
              <a:t>LMP is </a:t>
            </a:r>
            <a:r>
              <a:rPr lang="en-US" sz="2400" dirty="0"/>
              <a:t>valuable if menstrual cycles are regular.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Crown-rump </a:t>
            </a:r>
            <a:r>
              <a:rPr lang="en-US" sz="2400" dirty="0"/>
              <a:t>length (CRL) measured by </a:t>
            </a:r>
            <a:r>
              <a:rPr lang="en-US" sz="2400" dirty="0" smtClean="0"/>
              <a:t>U/S  </a:t>
            </a:r>
            <a:r>
              <a:rPr lang="en-US" sz="2400" dirty="0"/>
              <a:t>between 7 and 10 </a:t>
            </a:r>
            <a:r>
              <a:rPr lang="en-US" sz="2400" dirty="0" err="1" smtClean="0"/>
              <a:t>wks</a:t>
            </a:r>
            <a:r>
              <a:rPr lang="en-US" sz="2400" dirty="0" smtClean="0"/>
              <a:t> of </a:t>
            </a:r>
            <a:r>
              <a:rPr lang="en-US" sz="2400" dirty="0"/>
              <a:t>gestation is the most accurate way to date a pregnancy (± 3 days.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" y="4283254"/>
            <a:ext cx="238532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4642119"/>
            <a:ext cx="4455600" cy="21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763683" y="1281991"/>
            <a:ext cx="4687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2- History </a:t>
            </a:r>
            <a:r>
              <a:rPr lang="en-US" sz="2400" dirty="0"/>
              <a:t>and </a:t>
            </a:r>
            <a:r>
              <a:rPr lang="en-US" sz="2400" dirty="0" smtClean="0"/>
              <a:t>physical examination:</a:t>
            </a:r>
            <a:endParaRPr lang="ar-IQ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34" y="763524"/>
            <a:ext cx="2054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02658" y="1743656"/>
            <a:ext cx="10284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</a:rPr>
              <a:t>Maternal weight </a:t>
            </a:r>
            <a:r>
              <a:rPr lang="en-US" sz="2400" dirty="0" smtClean="0">
                <a:solidFill>
                  <a:srgbClr val="FF0000"/>
                </a:solidFill>
              </a:rPr>
              <a:t>gain: It is </a:t>
            </a:r>
            <a:r>
              <a:rPr lang="en-US" sz="2400" dirty="0">
                <a:solidFill>
                  <a:srgbClr val="FF0000"/>
                </a:solidFill>
              </a:rPr>
              <a:t>an insensitive index of fetal growth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</a:rPr>
              <a:t>Fundal height: Uterine fundal height: Measurement of the uterine </a:t>
            </a:r>
            <a:r>
              <a:rPr lang="en-US" sz="2400" dirty="0" smtClean="0">
                <a:solidFill>
                  <a:srgbClr val="FF0000"/>
                </a:solidFill>
              </a:rPr>
              <a:t>fundal height </a:t>
            </a:r>
            <a:r>
              <a:rPr lang="en-US" sz="2400" dirty="0">
                <a:solidFill>
                  <a:srgbClr val="FF0000"/>
                </a:solidFill>
              </a:rPr>
              <a:t>is the most common method used to clinically estimate fetal growth.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602658" y="3000124"/>
            <a:ext cx="9731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</a:rPr>
              <a:t>Symphysiofundal height (SFH):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@ Measured </a:t>
            </a:r>
            <a:r>
              <a:rPr lang="en-US" sz="2400" dirty="0"/>
              <a:t>in centimeters between 24 and 37 weeks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@ FGR</a:t>
            </a:r>
            <a:r>
              <a:rPr lang="en-US" sz="2400" dirty="0"/>
              <a:t>: ≥ 3 cm less than the expected height for gestational age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735" y="4200453"/>
            <a:ext cx="3308624" cy="248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52" y="4200453"/>
            <a:ext cx="2463379" cy="265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8" y="4200453"/>
            <a:ext cx="2466975" cy="265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9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505246" y="1251214"/>
            <a:ext cx="5479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3-Screening </a:t>
            </a:r>
            <a:r>
              <a:rPr lang="en-US" sz="2800" dirty="0"/>
              <a:t>for maternal </a:t>
            </a:r>
            <a:r>
              <a:rPr lang="en-US" sz="2800" dirty="0" smtClean="0"/>
              <a:t> conditions</a:t>
            </a:r>
            <a:endParaRPr lang="ar-IQ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" y="763524"/>
            <a:ext cx="2054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543665" y="1755167"/>
            <a:ext cx="403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Hypertension </a:t>
            </a:r>
            <a:r>
              <a:rPr lang="en-US" sz="2400" dirty="0">
                <a:solidFill>
                  <a:srgbClr val="FF0000"/>
                </a:solidFill>
              </a:rPr>
              <a:t>screening             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Thyroid </a:t>
            </a:r>
            <a:r>
              <a:rPr lang="en-US" sz="2400" dirty="0">
                <a:solidFill>
                  <a:srgbClr val="FF0000"/>
                </a:solidFill>
              </a:rPr>
              <a:t>function testing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HbA1c to screen for diabetes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04594" y="3008358"/>
            <a:ext cx="3648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4-Screen </a:t>
            </a:r>
            <a:r>
              <a:rPr lang="en-US" sz="2400" dirty="0"/>
              <a:t>for fetal condition </a:t>
            </a:r>
            <a:endParaRPr lang="ar-IQ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1530894" y="3411029"/>
            <a:ext cx="1289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nfection</a:t>
            </a:r>
            <a:endParaRPr lang="ar-IQ" sz="2400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508946" y="3797466"/>
            <a:ext cx="89674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((</a:t>
            </a:r>
            <a:r>
              <a:rPr lang="en-US" sz="2400" dirty="0"/>
              <a:t>Congenital TORCH infections: group of infections acquired in utero, including toxoplasmosis, syphilis, varicella-zoster virus, parvovirus B19, HIV, rubella, cytomegalovirus, and herpes simplex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These </a:t>
            </a:r>
            <a:r>
              <a:rPr lang="en-US" sz="2400" dirty="0"/>
              <a:t>diseases can have significant consequences, such as FGR, preterm birth, congenital abnormalities, or fetal </a:t>
            </a:r>
            <a:r>
              <a:rPr lang="en-US" sz="2400" dirty="0" smtClean="0"/>
              <a:t>death))</a:t>
            </a:r>
            <a:endParaRPr lang="ar-IQ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1508946" y="5817265"/>
            <a:ext cx="7847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Aneuploidy a fetus is having </a:t>
            </a:r>
            <a:r>
              <a:rPr lang="en-US" sz="2400" dirty="0">
                <a:solidFill>
                  <a:srgbClr val="FF0000"/>
                </a:solidFill>
              </a:rPr>
              <a:t>missing or extra chromosomes </a:t>
            </a:r>
            <a:endParaRPr lang="ar-IQ" sz="2400" dirty="0">
              <a:solidFill>
                <a:srgbClr val="FF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883" y="763524"/>
            <a:ext cx="2902774" cy="303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9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70631" y="688270"/>
            <a:ext cx="3050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 –Ultrasonography</a:t>
            </a:r>
            <a:endParaRPr lang="ar-IQ" sz="28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094271" y="1118009"/>
            <a:ext cx="10054571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Serial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measurement of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Biparietal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diameter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(BPD)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aid in  diagnose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IUGR</a:t>
            </a: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Serial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measurements of Abdominal circumference ( AC) and estimations of fetal weight are more diagnostic to fetal growth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restriction</a:t>
            </a: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Fetal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weight estimates are usually within 5–10% of the true fetal weight.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abdomen ratio (HC/AC): In asymmetric IUGR, HC is ↑, HC/AC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&gt;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symmetric IUGR, both HC and AC are decreased. So HC/AC remains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normal</a:t>
            </a:r>
          </a:p>
          <a:p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Oligohydramnios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(low amniotic fluid )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Doppler </a:t>
            </a:r>
            <a:r>
              <a:rPr lang="en-US" sz="2400" dirty="0" err="1">
                <a:solidFill>
                  <a:srgbClr val="FF0000"/>
                </a:solidFill>
              </a:rPr>
              <a:t>velocimetry</a:t>
            </a:r>
            <a:r>
              <a:rPr lang="en-US" sz="2400" dirty="0">
                <a:solidFill>
                  <a:srgbClr val="FF0000"/>
                </a:solidFill>
              </a:rPr>
              <a:t> ( Most Important): </a:t>
            </a:r>
            <a:r>
              <a:rPr lang="en-US" sz="2400" dirty="0">
                <a:solidFill>
                  <a:srgbClr val="00B050"/>
                </a:solidFill>
              </a:rPr>
              <a:t>Abnormal umbilical artery Doppler </a:t>
            </a:r>
            <a:r>
              <a:rPr lang="en-US" sz="2400" dirty="0" err="1">
                <a:solidFill>
                  <a:srgbClr val="00B050"/>
                </a:solidFill>
              </a:rPr>
              <a:t>velocimetry</a:t>
            </a:r>
            <a:r>
              <a:rPr lang="en-US" sz="2400" dirty="0">
                <a:solidFill>
                  <a:srgbClr val="FF0000"/>
                </a:solidFill>
              </a:rPr>
              <a:t> findings—characterized by absent or reversed end diastolic flow—have </a:t>
            </a:r>
            <a:r>
              <a:rPr lang="en-US" sz="2400" dirty="0">
                <a:solidFill>
                  <a:srgbClr val="00B050"/>
                </a:solidFill>
              </a:rPr>
              <a:t>been uniquely linked </a:t>
            </a:r>
            <a:r>
              <a:rPr lang="en-US" sz="2400" dirty="0" smtClean="0">
                <a:solidFill>
                  <a:srgbClr val="FF0000"/>
                </a:solidFill>
              </a:rPr>
              <a:t>with IUGR. </a:t>
            </a:r>
            <a:r>
              <a:rPr lang="en-US" sz="2400" dirty="0">
                <a:solidFill>
                  <a:srgbClr val="FF0000"/>
                </a:solidFill>
              </a:rPr>
              <a:t>It has also been correlated with hypoxia, acidosis and fetal death.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871"/>
            <a:ext cx="2094271" cy="197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4" y="1166520"/>
            <a:ext cx="210266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5" y="3132944"/>
            <a:ext cx="1895016" cy="150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4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74" y="763524"/>
            <a:ext cx="6753789" cy="609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3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16" y="5251269"/>
            <a:ext cx="1366684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238467" y="822206"/>
            <a:ext cx="2614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COMPLICATIONS</a:t>
            </a:r>
            <a:endParaRPr lang="ar-IQ" sz="2800" dirty="0">
              <a:solidFill>
                <a:srgbClr val="00B0F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883598" y="1256935"/>
            <a:ext cx="910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Fetal</a:t>
            </a:r>
            <a:endParaRPr lang="ar-IQ" sz="2800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888102" y="1288993"/>
            <a:ext cx="6320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/>
              <a:t>a) Antenatal—Chronic fetal distress, fetal death</a:t>
            </a:r>
            <a:endParaRPr lang="ar-IQ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1859292" y="1715642"/>
            <a:ext cx="4683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(b) </a:t>
            </a:r>
            <a:r>
              <a:rPr lang="en-US" sz="2400" dirty="0" err="1">
                <a:solidFill>
                  <a:srgbClr val="00B050"/>
                </a:solidFill>
              </a:rPr>
              <a:t>Intranatal</a:t>
            </a:r>
            <a:r>
              <a:rPr lang="en-US" sz="2400" dirty="0">
                <a:solidFill>
                  <a:srgbClr val="00B050"/>
                </a:solidFill>
              </a:rPr>
              <a:t>—Hypoxia and acidosis</a:t>
            </a:r>
            <a:endParaRPr lang="ar-IQ" sz="2400" dirty="0">
              <a:solidFill>
                <a:srgbClr val="00B05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828804" y="2194466"/>
            <a:ext cx="101173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(c) After birth</a:t>
            </a:r>
            <a:r>
              <a:rPr lang="en-US" sz="2400" dirty="0">
                <a:solidFill>
                  <a:srgbClr val="FF0000"/>
                </a:solidFill>
              </a:rPr>
              <a:t>.: Immediate</a:t>
            </a:r>
            <a:r>
              <a:rPr lang="en-US" sz="2400" dirty="0"/>
              <a:t>: (1) Asphyxia, and RDS. (2) Hypoglycemia </a:t>
            </a:r>
          </a:p>
          <a:p>
            <a:r>
              <a:rPr lang="en-US" sz="2400" dirty="0"/>
              <a:t>(3) Meconium aspiration syndrome (</a:t>
            </a:r>
            <a:r>
              <a:rPr lang="en-US" sz="2400" dirty="0" smtClean="0"/>
              <a:t>4) </a:t>
            </a:r>
            <a:r>
              <a:rPr lang="en-US" sz="2400" dirty="0"/>
              <a:t>DIC. (5) Hypothermia. (6) Pulmonary hemorrhage. (7) Polycythemia, anemia, thrombocytopenia. (8) </a:t>
            </a:r>
            <a:r>
              <a:rPr lang="en-US" sz="2400" dirty="0" err="1"/>
              <a:t>Hyperviscosity</a:t>
            </a:r>
            <a:r>
              <a:rPr lang="en-US" sz="2400" dirty="0"/>
              <a:t>-thrombosis. (9) Necrotizing  </a:t>
            </a:r>
            <a:r>
              <a:rPr lang="en-US" sz="2400" dirty="0" err="1"/>
              <a:t>enterocolitis</a:t>
            </a:r>
            <a:r>
              <a:rPr lang="en-US" sz="2400" dirty="0"/>
              <a:t> (10) </a:t>
            </a:r>
            <a:r>
              <a:rPr lang="en-US" sz="2400" dirty="0" err="1"/>
              <a:t>Intraventricular</a:t>
            </a:r>
            <a:r>
              <a:rPr lang="en-US" sz="2400" dirty="0"/>
              <a:t> hemorrhage (IVH). (11) Electrolyte abnormalities: </a:t>
            </a:r>
            <a:r>
              <a:rPr lang="en-US" sz="2400" dirty="0" err="1"/>
              <a:t>hypocalcemia</a:t>
            </a:r>
            <a:r>
              <a:rPr lang="en-US" sz="2400" dirty="0"/>
              <a:t>, </a:t>
            </a:r>
            <a:r>
              <a:rPr lang="en-US" sz="2400" dirty="0" err="1"/>
              <a:t>hyperphosphatemia</a:t>
            </a:r>
            <a:r>
              <a:rPr lang="en-US" sz="2400" dirty="0"/>
              <a:t>, hypokalemia due to impaired renal function. (12) </a:t>
            </a:r>
            <a:r>
              <a:rPr lang="en-US" sz="2400" dirty="0" err="1"/>
              <a:t>Multiorgan</a:t>
            </a:r>
            <a:r>
              <a:rPr lang="en-US" sz="2400" dirty="0"/>
              <a:t> failure. (13) Increased perinatal morbidity and mortality</a:t>
            </a:r>
            <a:r>
              <a:rPr lang="en-US" sz="2400" dirty="0" smtClean="0"/>
              <a:t>.  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     : Late</a:t>
            </a:r>
            <a:r>
              <a:rPr lang="en-US" sz="2400" dirty="0"/>
              <a:t>: Spastic cerebral palsy ; Neurodevelopmental abnormalities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" y="5046662"/>
            <a:ext cx="2735775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2970503" y="5390649"/>
            <a:ext cx="8061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Asymmetrical IUGR babies tend to catch up growth in early infancy. The fetuses are likely to have: (1) </a:t>
            </a:r>
            <a:r>
              <a:rPr lang="en-US" sz="2000" dirty="0" smtClean="0"/>
              <a:t>retarded neurological </a:t>
            </a:r>
            <a:r>
              <a:rPr lang="en-US" sz="2000" dirty="0"/>
              <a:t>and intellectual development in infancy. The worst prognosis is for IUGR caused by congenital infection</a:t>
            </a:r>
            <a:r>
              <a:rPr lang="en-US" sz="2000" dirty="0" smtClean="0"/>
              <a:t>, congenital </a:t>
            </a:r>
            <a:r>
              <a:rPr lang="en-US" sz="2000" dirty="0"/>
              <a:t>abnormalities and chromosomal defects.</a:t>
            </a:r>
          </a:p>
        </p:txBody>
      </p:sp>
    </p:spTree>
    <p:extLst>
      <p:ext uri="{BB962C8B-B14F-4D97-AF65-F5344CB8AC3E}">
        <p14:creationId xmlns:p14="http://schemas.microsoft.com/office/powerpoint/2010/main" val="41948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" y="5225031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0" y="763524"/>
            <a:ext cx="2779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General approach</a:t>
            </a:r>
            <a:endParaRPr lang="ar-IQ" sz="2800" dirty="0">
              <a:solidFill>
                <a:srgbClr val="00B05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79608" y="871245"/>
            <a:ext cx="8254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Management starts with adequate treatment of the underlying cause, if identified, such as:</a:t>
            </a:r>
            <a:endParaRPr lang="ar-IQ" sz="2400" dirty="0"/>
          </a:p>
        </p:txBody>
      </p:sp>
      <p:sp>
        <p:nvSpPr>
          <p:cNvPr id="10" name="مستطيل 9"/>
          <p:cNvSpPr/>
          <p:nvPr/>
        </p:nvSpPr>
        <p:spPr>
          <a:xfrm>
            <a:off x="2360741" y="1633334"/>
            <a:ext cx="95264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Diabetes ;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Hypertension ;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Autoimmune </a:t>
            </a:r>
            <a:r>
              <a:rPr lang="en-US" sz="2400" dirty="0">
                <a:solidFill>
                  <a:srgbClr val="00B050"/>
                </a:solidFill>
              </a:rPr>
              <a:t>conditions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Lifestyle modifications ( stop smoking , increase BMI in very thin patient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77" y="3655625"/>
            <a:ext cx="3497703" cy="313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3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9" y="1442117"/>
            <a:ext cx="10204782" cy="535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6" y="831491"/>
            <a:ext cx="215741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2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607285" y="1193711"/>
            <a:ext cx="2919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 err="1"/>
              <a:t>nonstress</a:t>
            </a:r>
            <a:r>
              <a:rPr lang="en-US" sz="2400" dirty="0"/>
              <a:t> test (NST)</a:t>
            </a:r>
            <a:endParaRPr lang="ar-IQ" sz="2400" dirty="0"/>
          </a:p>
        </p:txBody>
      </p:sp>
      <p:sp>
        <p:nvSpPr>
          <p:cNvPr id="3" name="مستطيل 2"/>
          <p:cNvSpPr/>
          <p:nvPr/>
        </p:nvSpPr>
        <p:spPr>
          <a:xfrm>
            <a:off x="1533422" y="1610404"/>
            <a:ext cx="7436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 err="1"/>
              <a:t>cardiotocograph</a:t>
            </a:r>
            <a:r>
              <a:rPr lang="en-US" sz="2400" dirty="0"/>
              <a:t> is used to monitor the fetal heart rate and presence or absence of uterine contractions. The test is typically termed "reactive" (also "reassuring") or "</a:t>
            </a:r>
            <a:r>
              <a:rPr lang="en-US" sz="2400" dirty="0" smtClean="0"/>
              <a:t>nonreactive“. </a:t>
            </a:r>
            <a:endParaRPr lang="ar-IQ" sz="2400" dirty="0"/>
          </a:p>
        </p:txBody>
      </p:sp>
      <p:sp>
        <p:nvSpPr>
          <p:cNvPr id="10" name="مستطيل 9"/>
          <p:cNvSpPr/>
          <p:nvPr/>
        </p:nvSpPr>
        <p:spPr>
          <a:xfrm>
            <a:off x="1758845" y="3225036"/>
            <a:ext cx="9275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Reactive" is defined as the presence of two or more fetal heart rate accelerations within a 20-minute period. Each acceleration must increase the heart rate 15 beats per minute above the baseline rate, </a:t>
            </a:r>
            <a:endParaRPr lang="ar-IQ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1527138" y="4425365"/>
            <a:ext cx="6822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Non-reactive" is defined as fewer than two adequate accelerations during a prolonged </a:t>
            </a:r>
            <a:r>
              <a:rPr lang="en-US" sz="2400" dirty="0" smtClean="0"/>
              <a:t>period. </a:t>
            </a:r>
            <a:endParaRPr lang="ar-IQ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73" y="1193710"/>
            <a:ext cx="2295525" cy="192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3526289" y="526459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It measures </a:t>
            </a:r>
            <a:r>
              <a:rPr lang="en-US" sz="2400" dirty="0" smtClean="0">
                <a:solidFill>
                  <a:srgbClr val="00B0F0"/>
                </a:solidFill>
              </a:rPr>
              <a:t>by ultrasound after 28 </a:t>
            </a:r>
            <a:r>
              <a:rPr lang="en-US" sz="2400" dirty="0" err="1" smtClean="0">
                <a:solidFill>
                  <a:srgbClr val="00B0F0"/>
                </a:solidFill>
              </a:rPr>
              <a:t>wke</a:t>
            </a:r>
            <a:r>
              <a:rPr lang="en-US" sz="2400" dirty="0" smtClean="0">
                <a:solidFill>
                  <a:srgbClr val="00B0F0"/>
                </a:solidFill>
              </a:rPr>
              <a:t> of gestation ,body </a:t>
            </a:r>
            <a:r>
              <a:rPr lang="en-US" sz="2400" dirty="0">
                <a:solidFill>
                  <a:srgbClr val="00B0F0"/>
                </a:solidFill>
              </a:rPr>
              <a:t>movement, muscle tone, breathing movement and amniotic fluid volume around the fetus</a:t>
            </a:r>
            <a:endParaRPr lang="ar-IQ" sz="2400" dirty="0">
              <a:solidFill>
                <a:srgbClr val="00B0F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814131" y="5227747"/>
            <a:ext cx="2454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biophysical profile</a:t>
            </a:r>
            <a:endParaRPr lang="ar-IQ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607285" y="1180403"/>
            <a:ext cx="4975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LEARNING OBJECTIVES</a:t>
            </a:r>
            <a:endParaRPr lang="ar-IQ" sz="32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29944" y="2153184"/>
            <a:ext cx="91485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itchFamily="2" charset="2"/>
              <a:buChar char="Ø"/>
            </a:pPr>
            <a:r>
              <a:rPr lang="en-US" sz="3600" dirty="0" smtClean="0"/>
              <a:t> To know the definition and types of IUGR</a:t>
            </a:r>
          </a:p>
          <a:p>
            <a:pPr marL="571500" lvl="0" indent="-571500">
              <a:buFont typeface="Wingdings" pitchFamily="2" charset="2"/>
              <a:buChar char="Ø"/>
            </a:pPr>
            <a:r>
              <a:rPr lang="en-US" sz="3600" dirty="0" smtClean="0"/>
              <a:t>Review </a:t>
            </a:r>
            <a:r>
              <a:rPr lang="en-US" sz="3600" dirty="0"/>
              <a:t>the risk factors and causes of  Intrauterine Fetal Growth Restriction</a:t>
            </a:r>
            <a:endParaRPr lang="en-US" sz="3600" b="1" dirty="0"/>
          </a:p>
          <a:p>
            <a:pPr marL="571500" lvl="0" indent="-571500">
              <a:buFont typeface="Wingdings" pitchFamily="2" charset="2"/>
              <a:buChar char="Ø"/>
            </a:pPr>
            <a:r>
              <a:rPr lang="en-US" sz="3600" dirty="0"/>
              <a:t>Describe methods of diagnosis of IUGR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/>
              <a:t>Outline management of IUGR</a:t>
            </a:r>
          </a:p>
        </p:txBody>
      </p:sp>
    </p:spTree>
    <p:extLst>
      <p:ext uri="{BB962C8B-B14F-4D97-AF65-F5344CB8AC3E}">
        <p14:creationId xmlns:p14="http://schemas.microsoft.com/office/powerpoint/2010/main" val="34996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483430" y="1032076"/>
            <a:ext cx="1372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Delivery</a:t>
            </a:r>
            <a:endParaRPr lang="ar-IQ" sz="2800" dirty="0">
              <a:solidFill>
                <a:srgbClr val="00B05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855729" y="974710"/>
            <a:ext cx="5796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•Timing </a:t>
            </a:r>
            <a:r>
              <a:rPr lang="en-US" sz="2400" dirty="0"/>
              <a:t>of delivery should be individualized. </a:t>
            </a:r>
            <a:endParaRPr lang="ar-IQ" sz="2400" dirty="0"/>
          </a:p>
        </p:txBody>
      </p:sp>
      <p:sp>
        <p:nvSpPr>
          <p:cNvPr id="10" name="مستطيل 9"/>
          <p:cNvSpPr/>
          <p:nvPr/>
        </p:nvSpPr>
        <p:spPr>
          <a:xfrm>
            <a:off x="1855729" y="1674358"/>
            <a:ext cx="9788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•If </a:t>
            </a:r>
            <a:r>
              <a:rPr lang="en-US" sz="2400" dirty="0"/>
              <a:t>severe IUGR before 24 </a:t>
            </a:r>
            <a:r>
              <a:rPr lang="en-US" sz="2400" dirty="0" err="1"/>
              <a:t>wks</a:t>
            </a:r>
            <a:r>
              <a:rPr lang="en-US" sz="2400" dirty="0"/>
              <a:t> , option between termination of pregnancy and expectant management with  repeat ultrasound every 3- 4 </a:t>
            </a:r>
            <a:r>
              <a:rPr lang="en-US" sz="2400" dirty="0" err="1"/>
              <a:t>wks</a:t>
            </a:r>
            <a:endParaRPr lang="ar-IQ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1855728" y="2551834"/>
            <a:ext cx="97881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• If pregnancy &gt; </a:t>
            </a:r>
            <a:r>
              <a:rPr lang="en-US" sz="2400" dirty="0">
                <a:solidFill>
                  <a:srgbClr val="00B0F0"/>
                </a:solidFill>
              </a:rPr>
              <a:t>24 but &lt; 34 </a:t>
            </a:r>
            <a:r>
              <a:rPr lang="en-US" sz="2400" dirty="0" err="1">
                <a:solidFill>
                  <a:srgbClr val="00B0F0"/>
                </a:solidFill>
              </a:rPr>
              <a:t>wks</a:t>
            </a:r>
            <a:r>
              <a:rPr lang="en-US" sz="2400" dirty="0">
                <a:solidFill>
                  <a:srgbClr val="00B0F0"/>
                </a:solidFill>
              </a:rPr>
              <a:t> , evaluate maternal and fetal condition, consider corticosteroid to improve lung maturity, follow up by Doppler ultrasound and Non Stress Test ( NST), Biophysical profile ((It measures body movement, muscle tone, breathing movement and amniotic fluid volume around the fetus)) ; consider delivery if bad changes occurred. </a:t>
            </a:r>
            <a:endParaRPr lang="ar-IQ" sz="2400" dirty="0">
              <a:solidFill>
                <a:srgbClr val="00B0F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855729" y="4553628"/>
            <a:ext cx="8620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• If </a:t>
            </a:r>
            <a:r>
              <a:rPr lang="en-US" sz="2400" dirty="0"/>
              <a:t>&gt; 34 </a:t>
            </a:r>
            <a:r>
              <a:rPr lang="en-US" sz="2400" dirty="0" err="1"/>
              <a:t>wks</a:t>
            </a:r>
            <a:r>
              <a:rPr lang="en-US" sz="2400" dirty="0"/>
              <a:t>, follow up maternal condition, Doppler ultrasound and Non Stress Test ( NST), Biophysical profile; consider delivery if bad changes</a:t>
            </a:r>
            <a:endParaRPr lang="ar-IQ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1705893" y="5637742"/>
            <a:ext cx="8558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• Consider </a:t>
            </a:r>
            <a:r>
              <a:rPr lang="en-US" sz="2400" dirty="0">
                <a:solidFill>
                  <a:srgbClr val="FF0000"/>
                </a:solidFill>
              </a:rPr>
              <a:t>termination of pregnancy if IUGR discovered  after 38 </a:t>
            </a:r>
            <a:r>
              <a:rPr lang="en-US" sz="2400" dirty="0" err="1">
                <a:solidFill>
                  <a:srgbClr val="FF0000"/>
                </a:solidFill>
              </a:rPr>
              <a:t>wks</a:t>
            </a:r>
            <a:r>
              <a:rPr lang="en-US" sz="2400" dirty="0">
                <a:solidFill>
                  <a:srgbClr val="FF0000"/>
                </a:solidFill>
              </a:rPr>
              <a:t> of gestation </a:t>
            </a:r>
            <a:endParaRPr lang="ar-IQ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78494" y="957528"/>
            <a:ext cx="1882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DEFINISION</a:t>
            </a:r>
            <a:endParaRPr lang="ar-IQ" sz="2800" dirty="0"/>
          </a:p>
        </p:txBody>
      </p:sp>
      <p:sp>
        <p:nvSpPr>
          <p:cNvPr id="11" name="مستطيل 10"/>
          <p:cNvSpPr/>
          <p:nvPr/>
        </p:nvSpPr>
        <p:spPr>
          <a:xfrm>
            <a:off x="2875516" y="1026292"/>
            <a:ext cx="9011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Intrauterine </a:t>
            </a:r>
            <a:r>
              <a:rPr lang="en-US" sz="2400" dirty="0" smtClean="0"/>
              <a:t> </a:t>
            </a:r>
            <a:r>
              <a:rPr lang="en-US" sz="2400" dirty="0"/>
              <a:t>growth restriction (</a:t>
            </a:r>
            <a:r>
              <a:rPr lang="en-US" sz="2400" dirty="0" smtClean="0"/>
              <a:t>IUGR</a:t>
            </a:r>
            <a:r>
              <a:rPr lang="en-US" sz="2400" dirty="0"/>
              <a:t>) or intrauterine fetal growth  retardation ( IUGR</a:t>
            </a:r>
            <a:r>
              <a:rPr lang="en-US" sz="2400" dirty="0" smtClean="0"/>
              <a:t>) or fetal growth restriction (FGR)  </a:t>
            </a:r>
            <a:r>
              <a:rPr lang="en-US" sz="2400" dirty="0"/>
              <a:t>refers to a condition in which a fetus or neonate  birth weight is below the tenth percentile of the average for the gestational age because of a pathologic </a:t>
            </a:r>
            <a:r>
              <a:rPr lang="en-US" sz="2400" dirty="0" smtClean="0"/>
              <a:t>process. </a:t>
            </a:r>
            <a:endParaRPr lang="ar-IQ" sz="2400" dirty="0"/>
          </a:p>
        </p:txBody>
      </p:sp>
      <p:sp>
        <p:nvSpPr>
          <p:cNvPr id="12" name="مستطيل 11"/>
          <p:cNvSpPr/>
          <p:nvPr/>
        </p:nvSpPr>
        <p:spPr>
          <a:xfrm>
            <a:off x="2846019" y="2967335"/>
            <a:ext cx="8783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Small-for-gestational age for a fetus in utero is an estimated fetal weight that measures &lt; 10th percentile on ultrasound . It is not a </a:t>
            </a:r>
            <a:r>
              <a:rPr lang="en-US" sz="2400" dirty="0" smtClean="0"/>
              <a:t>pathological.  </a:t>
            </a:r>
            <a:endParaRPr lang="ar-IQ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2846019" y="4374143"/>
            <a:ext cx="8906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Growth restriction can occur in preterm, term or post-term babies</a:t>
            </a:r>
            <a:endParaRPr lang="ar-IQ" sz="2400" dirty="0">
              <a:solidFill>
                <a:srgbClr val="00B0F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924154" y="4930244"/>
            <a:ext cx="7606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IUGR  </a:t>
            </a:r>
            <a:r>
              <a:rPr lang="en-US" sz="2400" dirty="0"/>
              <a:t>is a leading cause of stillbirth, neonatal mortality, </a:t>
            </a:r>
            <a:r>
              <a:rPr lang="en-US" sz="2400" dirty="0" smtClean="0"/>
              <a:t>and                    </a:t>
            </a:r>
            <a:r>
              <a:rPr lang="en-US" sz="2400" dirty="0"/>
              <a:t>short- and long-term morbidity</a:t>
            </a:r>
            <a:endParaRPr lang="ar-IQ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4930244"/>
            <a:ext cx="1715589" cy="192496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" y="3865100"/>
            <a:ext cx="2875515" cy="268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5" y="1390461"/>
            <a:ext cx="2770291" cy="241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6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87" y="1032387"/>
            <a:ext cx="9385030" cy="502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 9"/>
          <p:cNvSpPr/>
          <p:nvPr/>
        </p:nvSpPr>
        <p:spPr>
          <a:xfrm rot="16200000">
            <a:off x="-747484" y="3190795"/>
            <a:ext cx="3067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Weight in gram </a:t>
            </a:r>
            <a:endParaRPr lang="ar-IQ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147216" y="6111923"/>
            <a:ext cx="3340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Gestational age in weeks </a:t>
            </a:r>
            <a:endParaRPr lang="ar-IQ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13" y="884420"/>
            <a:ext cx="6992287" cy="574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4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1" name="مستطيل 10"/>
          <p:cNvSpPr/>
          <p:nvPr/>
        </p:nvSpPr>
        <p:spPr>
          <a:xfrm>
            <a:off x="202060" y="1061573"/>
            <a:ext cx="2446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TYPES OF IUGR </a:t>
            </a:r>
            <a:endParaRPr lang="ar-IQ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632578" y="973082"/>
            <a:ext cx="9280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Depending upon the </a:t>
            </a:r>
            <a:r>
              <a:rPr lang="en-US" sz="2400" dirty="0">
                <a:solidFill>
                  <a:srgbClr val="FF0000"/>
                </a:solidFill>
              </a:rPr>
              <a:t>size of their head, abdomen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femur</a:t>
            </a:r>
            <a:r>
              <a:rPr lang="en-US" sz="2400" dirty="0"/>
              <a:t>, the fetuses are subdivided into: (a) </a:t>
            </a:r>
            <a:r>
              <a:rPr lang="en-US" sz="2400" dirty="0" smtClean="0">
                <a:solidFill>
                  <a:srgbClr val="92D050"/>
                </a:solidFill>
              </a:rPr>
              <a:t>Symmetrical or </a:t>
            </a:r>
            <a:r>
              <a:rPr lang="en-US" sz="2400" dirty="0">
                <a:solidFill>
                  <a:srgbClr val="92D050"/>
                </a:solidFill>
              </a:rPr>
              <a:t>Type </a:t>
            </a:r>
            <a:r>
              <a:rPr lang="en-US" sz="2400" dirty="0"/>
              <a:t>I (b) </a:t>
            </a:r>
            <a:r>
              <a:rPr lang="en-US" sz="2400" dirty="0">
                <a:solidFill>
                  <a:srgbClr val="92D050"/>
                </a:solidFill>
              </a:rPr>
              <a:t>Asymmetrical or Type II</a:t>
            </a:r>
            <a:r>
              <a:rPr lang="en-US" sz="2400" dirty="0"/>
              <a:t>.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871018" y="1913813"/>
            <a:ext cx="90418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Symmetrical </a:t>
            </a:r>
            <a:r>
              <a:rPr lang="en-US" sz="2400" dirty="0">
                <a:solidFill>
                  <a:srgbClr val="FF0000"/>
                </a:solidFill>
              </a:rPr>
              <a:t>(20%): </a:t>
            </a:r>
            <a:r>
              <a:rPr lang="en-US" sz="2400" dirty="0"/>
              <a:t>The fetus is affected from </a:t>
            </a:r>
            <a:r>
              <a:rPr lang="en-US" sz="2400" dirty="0" smtClean="0"/>
              <a:t>a </a:t>
            </a:r>
            <a:r>
              <a:rPr lang="en-US" sz="2400" dirty="0"/>
              <a:t>harmful effect </a:t>
            </a:r>
            <a:r>
              <a:rPr lang="en-US" sz="2400" dirty="0">
                <a:solidFill>
                  <a:srgbClr val="FF0000"/>
                </a:solidFill>
              </a:rPr>
              <a:t>very early in pregnancy </a:t>
            </a:r>
            <a:r>
              <a:rPr lang="en-US" sz="2400" dirty="0"/>
              <a:t>in the phase </a:t>
            </a:r>
            <a:r>
              <a:rPr lang="en-US" sz="2400" dirty="0">
                <a:solidFill>
                  <a:srgbClr val="FF0000"/>
                </a:solidFill>
              </a:rPr>
              <a:t>of cellular hyperplasia</a:t>
            </a:r>
            <a:r>
              <a:rPr lang="en-US" sz="2400" dirty="0"/>
              <a:t>. The </a:t>
            </a:r>
            <a:r>
              <a:rPr lang="en-US" sz="2400" dirty="0">
                <a:solidFill>
                  <a:srgbClr val="FF0000"/>
                </a:solidFill>
              </a:rPr>
              <a:t>total cell number is less</a:t>
            </a:r>
            <a:r>
              <a:rPr lang="en-US" sz="2400" dirty="0"/>
              <a:t>.  It occurs </a:t>
            </a:r>
            <a:r>
              <a:rPr lang="en-US" sz="2400" dirty="0">
                <a:solidFill>
                  <a:srgbClr val="FF0000"/>
                </a:solidFill>
              </a:rPr>
              <a:t>when all parts of the fetus are equally </a:t>
            </a:r>
            <a:r>
              <a:rPr lang="en-US" sz="2400" dirty="0" smtClean="0">
                <a:solidFill>
                  <a:srgbClr val="FF0000"/>
                </a:solidFill>
              </a:rPr>
              <a:t>small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>
                <a:solidFill>
                  <a:srgbClr val="00B0F0"/>
                </a:solidFill>
              </a:rPr>
              <a:t>All parts of the fetus (height, weight, and head circumference) are equally affected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This </a:t>
            </a:r>
            <a:r>
              <a:rPr lang="en-US" sz="2400" dirty="0"/>
              <a:t>form of growth retardation is most often caused by structural or chromosomal abnormalities or </a:t>
            </a:r>
            <a:r>
              <a:rPr lang="en-US" sz="2400" dirty="0" smtClean="0"/>
              <a:t>congenital </a:t>
            </a:r>
            <a:r>
              <a:rPr lang="en-US" sz="2400" dirty="0" smtClean="0"/>
              <a:t>infection </a:t>
            </a:r>
            <a:r>
              <a:rPr lang="en-US" sz="2400" dirty="0"/>
              <a:t>(TORCH). The pathological process is </a:t>
            </a:r>
            <a:r>
              <a:rPr lang="en-US" sz="2400" dirty="0">
                <a:solidFill>
                  <a:srgbClr val="FF0000"/>
                </a:solidFill>
              </a:rPr>
              <a:t>intrinsic </a:t>
            </a:r>
            <a:r>
              <a:rPr lang="en-US" sz="2400" dirty="0" smtClean="0">
                <a:solidFill>
                  <a:srgbClr val="FF0000"/>
                </a:solidFill>
              </a:rPr>
              <a:t>to </a:t>
            </a:r>
            <a:r>
              <a:rPr lang="en-US" sz="2400" dirty="0">
                <a:solidFill>
                  <a:srgbClr val="FF0000"/>
                </a:solidFill>
              </a:rPr>
              <a:t>the fetus </a:t>
            </a:r>
            <a:r>
              <a:rPr lang="en-US" sz="2400" dirty="0"/>
              <a:t>and involves all the organs including the head. 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0" y="2536723"/>
            <a:ext cx="2430518" cy="230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68826" y="5856216"/>
            <a:ext cx="9394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term TORCH complex or </a:t>
            </a:r>
            <a:r>
              <a:rPr lang="en-US" sz="2400" dirty="0" err="1"/>
              <a:t>TORCHes</a:t>
            </a:r>
            <a:r>
              <a:rPr lang="en-US" sz="2400" dirty="0"/>
              <a:t> infection includes toxoplasmosis, </a:t>
            </a:r>
            <a:r>
              <a:rPr lang="en-US" sz="2400" dirty="0" smtClean="0"/>
              <a:t>rubella</a:t>
            </a:r>
            <a:r>
              <a:rPr lang="en-US" sz="2400" dirty="0"/>
              <a:t>, cytomegalovirus, herpes </a:t>
            </a:r>
            <a:r>
              <a:rPr lang="en-US" sz="2400" dirty="0" smtClean="0"/>
              <a:t>simplex</a:t>
            </a:r>
            <a:r>
              <a:rPr lang="en-US" sz="2400" dirty="0"/>
              <a:t> </a:t>
            </a:r>
            <a:r>
              <a:rPr lang="en-US" sz="2400" dirty="0" smtClean="0"/>
              <a:t>and others </a:t>
            </a:r>
            <a:r>
              <a:rPr lang="en-US" sz="2400" dirty="0"/>
              <a:t>(syphilis, hepatitis B</a:t>
            </a:r>
            <a:r>
              <a:rPr lang="en-US" sz="2400" dirty="0" smtClean="0"/>
              <a:t>). 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439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362629" y="825597"/>
            <a:ext cx="2961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Causes of </a:t>
            </a:r>
            <a:r>
              <a:rPr lang="en-US" sz="2400" dirty="0" smtClean="0">
                <a:solidFill>
                  <a:srgbClr val="00B050"/>
                </a:solidFill>
              </a:rPr>
              <a:t>IUGR type </a:t>
            </a:r>
            <a:r>
              <a:rPr lang="en-US" sz="2400" dirty="0">
                <a:solidFill>
                  <a:srgbClr val="00B050"/>
                </a:solidFill>
              </a:rPr>
              <a:t>I</a:t>
            </a:r>
            <a:endParaRPr lang="ar-IQ" sz="2400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41" y="1217937"/>
            <a:ext cx="8115670" cy="559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5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0" y="798371"/>
            <a:ext cx="3712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Asymmetrical (80</a:t>
            </a:r>
            <a:r>
              <a:rPr lang="en-US" sz="3200" dirty="0" smtClean="0"/>
              <a:t>%) </a:t>
            </a:r>
            <a:endParaRPr lang="ar-IQ" sz="3200" dirty="0"/>
          </a:p>
        </p:txBody>
      </p:sp>
      <p:sp>
        <p:nvSpPr>
          <p:cNvPr id="3" name="مستطيل 2"/>
          <p:cNvSpPr/>
          <p:nvPr/>
        </p:nvSpPr>
        <p:spPr>
          <a:xfrm>
            <a:off x="3662906" y="866215"/>
            <a:ext cx="80610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/>
              <a:t>The fetus is affected in </a:t>
            </a:r>
            <a:r>
              <a:rPr lang="en-US" sz="2800" dirty="0">
                <a:solidFill>
                  <a:srgbClr val="FF0000"/>
                </a:solidFill>
              </a:rPr>
              <a:t>later months </a:t>
            </a:r>
            <a:r>
              <a:rPr lang="en-US" sz="2800" dirty="0" smtClean="0">
                <a:solidFill>
                  <a:srgbClr val="FF0000"/>
                </a:solidFill>
              </a:rPr>
              <a:t> of pregnancy      during </a:t>
            </a:r>
            <a:r>
              <a:rPr lang="en-US" sz="2800" dirty="0">
                <a:solidFill>
                  <a:srgbClr val="FF0000"/>
                </a:solidFill>
              </a:rPr>
              <a:t>the phase of cellular hypertrophy.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>
                <a:solidFill>
                  <a:srgbClr val="FF0000"/>
                </a:solidFill>
              </a:rPr>
              <a:t>total </a:t>
            </a:r>
            <a:r>
              <a:rPr lang="en-US" sz="2800" dirty="0" smtClean="0">
                <a:solidFill>
                  <a:srgbClr val="FF0000"/>
                </a:solidFill>
              </a:rPr>
              <a:t>cell number </a:t>
            </a:r>
            <a:r>
              <a:rPr lang="en-US" sz="2800" dirty="0">
                <a:solidFill>
                  <a:srgbClr val="FF0000"/>
                </a:solidFill>
              </a:rPr>
              <a:t>remains the same </a:t>
            </a:r>
            <a:r>
              <a:rPr lang="en-US" sz="2800" dirty="0"/>
              <a:t>but size is </a:t>
            </a:r>
            <a:r>
              <a:rPr lang="en-US" sz="2800" dirty="0" smtClean="0"/>
              <a:t>          smaller </a:t>
            </a:r>
            <a:r>
              <a:rPr lang="en-US" sz="2800" dirty="0"/>
              <a:t>than normal.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fetus has a normal size head and a small body.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pathological processes that </a:t>
            </a:r>
            <a:r>
              <a:rPr lang="en-US" sz="2800" dirty="0" smtClean="0"/>
              <a:t> </a:t>
            </a:r>
            <a:r>
              <a:rPr lang="en-US" sz="2800" dirty="0"/>
              <a:t>result in asymmetric growth retardation are </a:t>
            </a:r>
            <a:r>
              <a:rPr lang="en-US" sz="2800" dirty="0">
                <a:solidFill>
                  <a:srgbClr val="FF0000"/>
                </a:solidFill>
              </a:rPr>
              <a:t>maternal </a:t>
            </a:r>
            <a:r>
              <a:rPr lang="en-US" sz="2800" dirty="0" smtClean="0">
                <a:solidFill>
                  <a:srgbClr val="FF0000"/>
                </a:solidFill>
              </a:rPr>
              <a:t>diseases                              </a:t>
            </a:r>
            <a:r>
              <a:rPr lang="en-US" sz="2800" dirty="0">
                <a:solidFill>
                  <a:srgbClr val="FF0000"/>
                </a:solidFill>
              </a:rPr>
              <a:t>extrinsic to the fetus.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These </a:t>
            </a:r>
            <a:r>
              <a:rPr lang="en-US" sz="2800" dirty="0"/>
              <a:t>diseases alter the fetal size by reducing </a:t>
            </a:r>
            <a:r>
              <a:rPr lang="en-US" sz="2800" dirty="0" smtClean="0"/>
              <a:t>utero-placental </a:t>
            </a:r>
            <a:r>
              <a:rPr lang="en-US" sz="2800" dirty="0"/>
              <a:t>blood flow or by restricting the oxygen and nutrient transfer or by reducing the placental size.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0" y="2123767"/>
            <a:ext cx="3374039" cy="366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6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" y="763524"/>
            <a:ext cx="12148842" cy="533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88491" y="5784522"/>
            <a:ext cx="10584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Ponderal</a:t>
            </a:r>
            <a:r>
              <a:rPr lang="en-US" sz="2000" dirty="0"/>
              <a:t> Index (PI) is an indication of a person's weight relative to their height, and is used as a </a:t>
            </a:r>
            <a:r>
              <a:rPr lang="en-US" sz="2000" dirty="0" smtClean="0"/>
              <a:t> </a:t>
            </a:r>
            <a:r>
              <a:rPr lang="en-US" sz="2000" dirty="0"/>
              <a:t>measure of </a:t>
            </a:r>
            <a:r>
              <a:rPr lang="en-US" sz="2000" dirty="0" smtClean="0"/>
              <a:t>adiposity</a:t>
            </a:r>
            <a:r>
              <a:rPr lang="en-US" sz="2000" dirty="0"/>
              <a:t> </a:t>
            </a:r>
            <a:r>
              <a:rPr lang="en-US" sz="2000" dirty="0" smtClean="0"/>
              <a:t>. </a:t>
            </a:r>
            <a:r>
              <a:rPr lang="en-US" sz="2000" dirty="0"/>
              <a:t>PI is calculated as weight </a:t>
            </a:r>
            <a:r>
              <a:rPr lang="en-US" sz="2000" dirty="0" smtClean="0"/>
              <a:t>(</a:t>
            </a:r>
            <a:r>
              <a:rPr lang="en-US" sz="2000" dirty="0" err="1" smtClean="0"/>
              <a:t>gm</a:t>
            </a:r>
            <a:r>
              <a:rPr lang="en-US" sz="2000" dirty="0" smtClean="0"/>
              <a:t> ) </a:t>
            </a:r>
            <a:r>
              <a:rPr lang="en-US" sz="2000" dirty="0"/>
              <a:t>divided by cubed height </a:t>
            </a:r>
            <a:r>
              <a:rPr lang="en-US" sz="2000" dirty="0" smtClean="0"/>
              <a:t>(cm3) multiply by 100</a:t>
            </a:r>
            <a:endParaRPr lang="ar-IQ" sz="2000" dirty="0"/>
          </a:p>
        </p:txBody>
      </p:sp>
      <p:sp>
        <p:nvSpPr>
          <p:cNvPr id="2" name="مستطيل 1"/>
          <p:cNvSpPr/>
          <p:nvPr/>
        </p:nvSpPr>
        <p:spPr>
          <a:xfrm>
            <a:off x="946154" y="6485881"/>
            <a:ext cx="8869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Infant/Child </a:t>
            </a:r>
            <a:r>
              <a:rPr lang="en-US" dirty="0" err="1"/>
              <a:t>Ponderal</a:t>
            </a:r>
            <a:r>
              <a:rPr lang="en-US" dirty="0"/>
              <a:t> Index = 100 x Weight (grams) / Height3 (cm)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997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2400" dirty="0" err="1"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1779</Words>
  <Application>Microsoft Office PowerPoint</Application>
  <PresentationFormat>مخصص</PresentationFormat>
  <Paragraphs>177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DR.Ahmed Saker 2o1O</cp:lastModifiedBy>
  <cp:revision>77</cp:revision>
  <dcterms:created xsi:type="dcterms:W3CDTF">2022-04-04T12:07:05Z</dcterms:created>
  <dcterms:modified xsi:type="dcterms:W3CDTF">2024-01-25T22:08:50Z</dcterms:modified>
</cp:coreProperties>
</file>